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8" r:id="rId4"/>
    <p:sldId id="263" r:id="rId5"/>
    <p:sldId id="264" r:id="rId6"/>
    <p:sldId id="266" r:id="rId7"/>
    <p:sldId id="259" r:id="rId8"/>
    <p:sldId id="261" r:id="rId9"/>
    <p:sldId id="267" r:id="rId10"/>
    <p:sldId id="260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휴먼모음T" panose="02030504000101010101" pitchFamily="18" charset="-127"/>
      <p:regular r:id="rId20"/>
    </p:embeddedFont>
    <p:embeddedFont>
      <p:font typeface="HY헤드라인M" panose="02030600000101010101" pitchFamily="18" charset="-127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HY견고딕" panose="02030600000101010101" pitchFamily="18" charset="-127"/>
      <p:regular r:id="rId2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680" y="-90"/>
      </p:cViewPr>
      <p:guideLst>
        <p:guide orient="horz" pos="482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15E8B-89D9-4E01-81A1-6CE555A5FAF0}" type="datetimeFigureOut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1D4A2-5348-40C7-A4C8-41B8A2EC00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45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맑은 고딕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62B2-C78A-4DC0-85AB-03434105AD4D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Rectangle 8"/>
          <p:cNvSpPr/>
          <p:nvPr userDrawn="1"/>
        </p:nvSpPr>
        <p:spPr>
          <a:xfrm>
            <a:off x="-8467" y="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12" name="Rectangle 9"/>
          <p:cNvSpPr/>
          <p:nvPr userDrawn="1"/>
        </p:nvSpPr>
        <p:spPr>
          <a:xfrm>
            <a:off x="-8467" y="2013663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74D4-2507-4558-A53E-FE31D74E48F9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C1C8-3741-4B6B-82EC-8E657089C79A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F16-CE2D-4408-AD63-63C30ED21FFE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맑은 고딕" panose="020B0503020000020004" pitchFamily="50" charset="-127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2D5E-13D3-4961-BB81-2FE53DDFD925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EEBFC-96A1-4B40-961D-9B041136DC73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63080" y="6172201"/>
            <a:ext cx="3429000" cy="304800"/>
          </a:xfrm>
        </p:spPr>
        <p:txBody>
          <a:bodyPr/>
          <a:lstStyle/>
          <a:p>
            <a:fld id="{0B73D31E-C96E-49E4-A011-FDA649645B49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63080" y="6492875"/>
            <a:ext cx="3429000" cy="28384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28279" y="6492874"/>
            <a:ext cx="1315721" cy="365125"/>
          </a:xfrm>
        </p:spPr>
        <p:txBody>
          <a:bodyPr/>
          <a:lstStyle>
            <a:lvl1pPr algn="r">
              <a:defRPr sz="1200"/>
            </a:lvl1pPr>
          </a:lstStyle>
          <a:p>
            <a:r>
              <a:rPr lang="en-US" altLang="ko-KR" dirty="0" smtClean="0"/>
              <a:t>- </a:t>
            </a:r>
            <a:fld id="{B8F70C0A-10CB-4039-91DA-909BAAE9A1E3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5" name="Rectangle 8"/>
          <p:cNvSpPr/>
          <p:nvPr userDrawn="1"/>
        </p:nvSpPr>
        <p:spPr>
          <a:xfrm flipV="1">
            <a:off x="0" y="-7327"/>
            <a:ext cx="1547664" cy="1581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6" name="Rectangle 9"/>
          <p:cNvSpPr/>
          <p:nvPr userDrawn="1"/>
        </p:nvSpPr>
        <p:spPr>
          <a:xfrm flipV="1">
            <a:off x="1547664" y="-7325"/>
            <a:ext cx="7596336" cy="1581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7" name="Rectangle 9"/>
          <p:cNvSpPr/>
          <p:nvPr userDrawn="1"/>
        </p:nvSpPr>
        <p:spPr>
          <a:xfrm flipV="1">
            <a:off x="0" y="150864"/>
            <a:ext cx="1547664" cy="67071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B97A-EFD0-4604-8C4A-4F23EB65B556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4021-2ACB-40EB-BB2B-8D581CF78762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8B75-6C7A-469C-9B66-3C3E321FFC46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7A08-5B24-4F5F-8F03-41E512222CFE}" type="datetime1">
              <a:rPr lang="ko-KR" altLang="en-US" smtClean="0"/>
              <a:t>2017-05-15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0C0A-10CB-4039-91DA-909BAAE9A1E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</a:lstStyle>
          <a:p>
            <a:fld id="{E0956602-8CBD-455E-8308-3B8BF4D3A005}" type="datetime1">
              <a:rPr lang="ko-KR" altLang="en-US" smtClean="0"/>
              <a:pPr/>
              <a:t>2017-05-15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  <a:latin typeface="맑은 고딕" panose="020B0503020000020004" pitchFamily="50" charset="-127"/>
              </a:defRPr>
            </a:lvl1pPr>
          </a:lstStyle>
          <a:p>
            <a:fld id="{B8F70C0A-10CB-4039-91DA-909BAAE9A1E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맑은 고딕" panose="020B0503020000020004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맑은 고딕" panose="020B0503020000020004" pitchFamily="50" charset="-127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980727"/>
            <a:ext cx="8291264" cy="2448273"/>
          </a:xfrm>
        </p:spPr>
        <p:txBody>
          <a:bodyPr/>
          <a:lstStyle/>
          <a:p>
            <a:pPr algn="ctr"/>
            <a:r>
              <a:rPr lang="ko-KR" altLang="en-US" sz="4000" dirty="0" err="1" smtClean="0">
                <a:solidFill>
                  <a:srgbClr val="0070C0"/>
                </a:solidFill>
              </a:rPr>
              <a:t>사업명</a:t>
            </a:r>
            <a:endParaRPr lang="ko-KR" altLang="en-US" sz="4000" dirty="0">
              <a:solidFill>
                <a:srgbClr val="0070C0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8291264" cy="1565920"/>
          </a:xfrm>
        </p:spPr>
        <p:txBody>
          <a:bodyPr anchor="ctr"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팀명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팀원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1638" y="136394"/>
            <a:ext cx="432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33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2017 </a:t>
            </a:r>
            <a:r>
              <a:rPr lang="ko-KR" altLang="en-US" b="1" dirty="0" err="1" smtClean="0">
                <a:solidFill>
                  <a:srgbClr val="FF33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사회적경제</a:t>
            </a:r>
            <a:r>
              <a:rPr lang="ko-KR" altLang="en-US" b="1" dirty="0" smtClean="0">
                <a:solidFill>
                  <a:srgbClr val="FF33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창업아이디어 </a:t>
            </a:r>
            <a:r>
              <a:rPr lang="ko-KR" altLang="en-US" b="1" dirty="0" smtClean="0">
                <a:solidFill>
                  <a:srgbClr val="FF33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경진대회</a:t>
            </a:r>
            <a:endParaRPr lang="ko-KR" altLang="en-US" b="1" dirty="0">
              <a:solidFill>
                <a:srgbClr val="FF3399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6" name="Picture 2" descr="부산가톨릭대학교(CATHOLIC UNIVERSITY OF PUSAN) 4D헬스케어 창의인재 양성사업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8" y="116632"/>
            <a:ext cx="3543300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38952" y="6093296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</a:rPr>
              <a:t>2017. 6. 2.</a:t>
            </a:r>
            <a:endParaRPr lang="ko-KR" altLang="en-US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8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699792" y="1556792"/>
            <a:ext cx="4968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Ⅰ. 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사업개요</a:t>
            </a:r>
            <a:endParaRPr lang="en-US" altLang="ko-KR" sz="3200" b="1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소개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기술성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시장성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4.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유사 비즈니스모델 비교분석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655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창업 </a:t>
            </a:r>
            <a:r>
              <a:rPr lang="ko-KR" altLang="en-US" sz="2000" b="1" smtClean="0">
                <a:latin typeface="+mn-ea"/>
              </a:rPr>
              <a:t>아이디어 소개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2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소개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0925" y="1169985"/>
            <a:ext cx="1351116" cy="395437"/>
            <a:chOff x="425856" y="868491"/>
            <a:chExt cx="851238" cy="395437"/>
          </a:xfrm>
        </p:grpSpPr>
        <p:sp>
          <p:nvSpPr>
            <p:cNvPr id="8" name="양쪽 모서리가 둥근 사각형 7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0925" y="1593403"/>
            <a:ext cx="1351117" cy="395437"/>
            <a:chOff x="425856" y="1659922"/>
            <a:chExt cx="851238" cy="395437"/>
          </a:xfrm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925" y="756618"/>
            <a:ext cx="1351116" cy="395437"/>
            <a:chOff x="425856" y="77061"/>
            <a:chExt cx="851238" cy="395437"/>
          </a:xfrm>
          <a:solidFill>
            <a:srgbClr val="4BACC6"/>
          </a:solidFill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01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기술성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3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</a:t>
            </a:r>
            <a:r>
              <a:rPr lang="ko-KR" altLang="en-US" sz="24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기술성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0925" y="1169985"/>
            <a:ext cx="1351116" cy="395437"/>
            <a:chOff x="425856" y="868491"/>
            <a:chExt cx="851238" cy="395437"/>
          </a:xfrm>
        </p:grpSpPr>
        <p:sp>
          <p:nvSpPr>
            <p:cNvPr id="8" name="양쪽 모서리가 둥근 사각형 7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0925" y="1593403"/>
            <a:ext cx="1351117" cy="395437"/>
            <a:chOff x="425856" y="1659922"/>
            <a:chExt cx="851238" cy="395437"/>
          </a:xfrm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925" y="756618"/>
            <a:ext cx="1351116" cy="395437"/>
            <a:chOff x="425856" y="77061"/>
            <a:chExt cx="851238" cy="395437"/>
          </a:xfrm>
          <a:solidFill>
            <a:srgbClr val="4BACC6"/>
          </a:solidFill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31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시장성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4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 아이디어 시장</a:t>
            </a:r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80925" y="1169985"/>
            <a:ext cx="1351116" cy="395437"/>
            <a:chOff x="425856" y="868491"/>
            <a:chExt cx="851238" cy="395437"/>
          </a:xfrm>
        </p:grpSpPr>
        <p:sp>
          <p:nvSpPr>
            <p:cNvPr id="8" name="양쪽 모서리가 둥근 사각형 7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0925" y="1593403"/>
            <a:ext cx="1351117" cy="395437"/>
            <a:chOff x="425856" y="1659922"/>
            <a:chExt cx="851238" cy="395437"/>
          </a:xfrm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925" y="756618"/>
            <a:ext cx="1351116" cy="395437"/>
            <a:chOff x="425856" y="77061"/>
            <a:chExt cx="851238" cy="395437"/>
          </a:xfrm>
          <a:solidFill>
            <a:srgbClr val="4BACC6"/>
          </a:solidFill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85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유사 비즈니스모델 비교분석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5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유사 비즈니스모델 비교분석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0925" y="1169985"/>
            <a:ext cx="1351116" cy="395437"/>
            <a:chOff x="425856" y="868491"/>
            <a:chExt cx="851238" cy="395437"/>
          </a:xfrm>
        </p:grpSpPr>
        <p:sp>
          <p:nvSpPr>
            <p:cNvPr id="8" name="양쪽 모서리가 둥근 사각형 7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0925" y="1593403"/>
            <a:ext cx="1351117" cy="395437"/>
            <a:chOff x="425856" y="1659922"/>
            <a:chExt cx="851238" cy="395437"/>
          </a:xfrm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925" y="756618"/>
            <a:ext cx="1351116" cy="395437"/>
            <a:chOff x="425856" y="77061"/>
            <a:chExt cx="851238" cy="395437"/>
          </a:xfrm>
          <a:solidFill>
            <a:srgbClr val="4BACC6"/>
          </a:solidFill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4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75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6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843808" y="1801267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Ⅱ. 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환경분석</a:t>
            </a:r>
            <a:endParaRPr lang="en-US" altLang="ko-KR" sz="3200" b="1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시장분석과 주요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트랜드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경쟁자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분석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66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7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시장분석과 주요 </a:t>
            </a:r>
            <a:r>
              <a:rPr lang="ko-KR" altLang="en-US" sz="24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트랜드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+mn-ea"/>
              </a:rPr>
              <a:t>시장분석과 주요 </a:t>
            </a:r>
            <a:r>
              <a:rPr lang="ko-KR" altLang="en-US" sz="2000" b="1" dirty="0" err="1">
                <a:latin typeface="+mn-ea"/>
              </a:rPr>
              <a:t>트</a:t>
            </a:r>
            <a:r>
              <a:rPr lang="ko-KR" altLang="en-US" sz="2000" b="1" dirty="0" err="1" smtClean="0">
                <a:latin typeface="+mn-ea"/>
              </a:rPr>
              <a:t>랜드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4570" y="1178071"/>
            <a:ext cx="1351116" cy="395437"/>
            <a:chOff x="425856" y="868491"/>
            <a:chExt cx="851238" cy="395437"/>
          </a:xfrm>
          <a:solidFill>
            <a:srgbClr val="00B050"/>
          </a:solidFill>
        </p:grpSpPr>
        <p:sp>
          <p:nvSpPr>
            <p:cNvPr id="10" name="양쪽 모서리가 둥근 사각형 9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74570" y="1601489"/>
            <a:ext cx="1351117" cy="395437"/>
            <a:chOff x="425856" y="1659922"/>
            <a:chExt cx="851238" cy="395437"/>
          </a:xfrm>
        </p:grpSpPr>
        <p:sp>
          <p:nvSpPr>
            <p:cNvPr id="13" name="양쪽 모서리가 둥근 사각형 12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74570" y="764704"/>
            <a:ext cx="1351116" cy="395437"/>
            <a:chOff x="425856" y="77061"/>
            <a:chExt cx="851238" cy="395437"/>
          </a:xfrm>
        </p:grpSpPr>
        <p:sp>
          <p:nvSpPr>
            <p:cNvPr id="16" name="양쪽 모서리가 둥근 사각형 15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820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8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경쟁자 분석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경쟁자 분석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4570" y="1178071"/>
            <a:ext cx="1351116" cy="395437"/>
            <a:chOff x="425856" y="868491"/>
            <a:chExt cx="851238" cy="395437"/>
          </a:xfrm>
          <a:solidFill>
            <a:srgbClr val="00B050"/>
          </a:solidFill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4570" y="1601489"/>
            <a:ext cx="1351117" cy="395437"/>
            <a:chOff x="425856" y="1659922"/>
            <a:chExt cx="851238" cy="395437"/>
          </a:xfrm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74570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084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9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123728" y="1628800"/>
            <a:ext cx="626469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Ⅲ. 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비즈니스 모델</a:t>
            </a:r>
            <a:endParaRPr lang="en-US" altLang="ko-KR" sz="3200" b="1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가치제안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목표시장 선정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차별화 요소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4.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핵심자원 및 핵심활동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5.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수익모델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6.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비즈니스모델 캔버스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7.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위험분석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511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10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가치제안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가치제안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737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11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목표시장 선정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목표시장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09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12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차별화 요소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차별화 요소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38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13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핵심자원 및 핵심활동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핵심자원 및 핵심활동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83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14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수익모델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수익모델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836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15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비즈니스모델 캔버</a:t>
            </a:r>
            <a:r>
              <a:rPr lang="ko-KR" altLang="en-US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스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401733"/>
              </p:ext>
            </p:extLst>
          </p:nvPr>
        </p:nvGraphicFramePr>
        <p:xfrm>
          <a:off x="1666044" y="1124745"/>
          <a:ext cx="7298442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688"/>
                <a:gridCol w="1459688"/>
                <a:gridCol w="729845"/>
                <a:gridCol w="729845"/>
                <a:gridCol w="1459688"/>
                <a:gridCol w="1459688"/>
              </a:tblGrid>
              <a:tr h="205692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KP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핵심 </a:t>
                      </a:r>
                      <a:r>
                        <a:rPr lang="ko-KR" altLang="en-US" sz="13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파트너십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KA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핵심 활동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VP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가치제안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고객관계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CS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고객세그먼트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692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KR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핵심 자원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CH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채널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273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CS</a:t>
                      </a:r>
                      <a:b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비용구조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RS</a:t>
                      </a:r>
                      <a:b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수익원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674" y="1127559"/>
            <a:ext cx="269164" cy="25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673" y="1151680"/>
            <a:ext cx="306981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1" y="5301208"/>
            <a:ext cx="370334" cy="39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841" y="3244646"/>
            <a:ext cx="399802" cy="25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66" y="1162370"/>
            <a:ext cx="313184" cy="30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314463"/>
            <a:ext cx="327794" cy="32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78068"/>
            <a:ext cx="287784" cy="27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518" y="1181350"/>
            <a:ext cx="308428" cy="275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426" y="3213407"/>
            <a:ext cx="425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" name="그룹 72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74" name="양쪽 모서리가 둥근 사각형 73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77" name="양쪽 모서리가 둥근 사각형 76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80" name="양쪽 모서리가 둥근 사각형 79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1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4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B8F70C0A-10CB-4039-91DA-909BAAE9A1E3}" type="slidenum">
              <a:rPr lang="ko-KR" altLang="en-US" smtClean="0"/>
              <a:pPr/>
              <a:t>16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547664" y="718985"/>
            <a:ext cx="7596336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6064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위험분석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072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smtClean="0">
                <a:latin typeface="+mn-ea"/>
              </a:rPr>
              <a:t>위험분석</a:t>
            </a:r>
            <a:endParaRPr lang="ko-KR" altLang="en-US" sz="2000" b="1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2391" y="1178071"/>
            <a:ext cx="1351116" cy="395437"/>
            <a:chOff x="425856" y="868491"/>
            <a:chExt cx="851238" cy="395437"/>
          </a:xfrm>
          <a:noFill/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653756" y="640591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4966938"/>
                  <a:satOff val="19906"/>
                  <a:lumOff val="4314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양쪽 모서리가 둥근 사각형 4"/>
            <p:cNvSpPr/>
            <p:nvPr/>
          </p:nvSpPr>
          <p:spPr>
            <a:xfrm>
              <a:off x="425856" y="887795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</a:t>
              </a:r>
              <a:r>
                <a:rPr lang="ko-KR" altLang="en-US" sz="1300" b="1" kern="1200" dirty="0" smtClean="0">
                  <a:solidFill>
                    <a:schemeClr val="tx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환경분석</a:t>
              </a:r>
              <a:endParaRPr lang="ko-KR" altLang="en-US" sz="1300" b="1" kern="12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2391" y="1601489"/>
            <a:ext cx="1351117" cy="395437"/>
            <a:chOff x="425856" y="1659922"/>
            <a:chExt cx="851238" cy="395437"/>
          </a:xfrm>
          <a:solidFill>
            <a:srgbClr val="FFC000"/>
          </a:solidFill>
        </p:grpSpPr>
        <p:sp>
          <p:nvSpPr>
            <p:cNvPr id="12" name="양쪽 모서리가 둥근 사각형 11"/>
            <p:cNvSpPr/>
            <p:nvPr/>
          </p:nvSpPr>
          <p:spPr>
            <a:xfrm rot="5400000">
              <a:off x="653756" y="1432022"/>
              <a:ext cx="395437" cy="851238"/>
            </a:xfrm>
            <a:prstGeom prst="round2SameRect">
              <a:avLst/>
            </a:prstGeom>
            <a:grpFill/>
            <a:ln w="25400" cap="flat" cmpd="sng" algn="ctr">
              <a:solidFill>
                <a:srgbClr val="4BACC6">
                  <a:hueOff val="-9933876"/>
                  <a:satOff val="39811"/>
                  <a:lumOff val="862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양쪽 모서리가 둥근 사각형 4"/>
            <p:cNvSpPr/>
            <p:nvPr/>
          </p:nvSpPr>
          <p:spPr>
            <a:xfrm>
              <a:off x="425856" y="1679226"/>
              <a:ext cx="831934" cy="356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</a:t>
              </a:r>
              <a:r>
                <a:rPr lang="ko-KR" altLang="en-US" sz="1300" b="1" kern="1200" dirty="0" smtClean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비즈니스모델</a:t>
              </a:r>
              <a:endParaRPr lang="ko-KR" altLang="en-US" sz="1300" b="1" kern="12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391" y="764704"/>
            <a:ext cx="1351116" cy="395437"/>
            <a:chOff x="425856" y="77061"/>
            <a:chExt cx="851238" cy="395437"/>
          </a:xfrm>
        </p:grpSpPr>
        <p:sp>
          <p:nvSpPr>
            <p:cNvPr id="15" name="양쪽 모서리가 둥근 사각형 14"/>
            <p:cNvSpPr/>
            <p:nvPr/>
          </p:nvSpPr>
          <p:spPr>
            <a:xfrm rot="5400000">
              <a:off x="653756" y="-150839"/>
              <a:ext cx="395437" cy="851238"/>
            </a:xfrm>
            <a:prstGeom prst="round2SameRect">
              <a:avLst/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양쪽 모서리가 둥근 사각형 4"/>
            <p:cNvSpPr/>
            <p:nvPr/>
          </p:nvSpPr>
          <p:spPr>
            <a:xfrm>
              <a:off x="425856" y="96365"/>
              <a:ext cx="831934" cy="356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</a:t>
              </a:r>
              <a:r>
                <a:rPr lang="ko-KR" altLang="en-US" sz="1200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사업개요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522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필수">
  <a:themeElements>
    <a:clrScheme name="필수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보자기">
      <a:maj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HY견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필수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76</TotalTime>
  <Words>344</Words>
  <Application>Microsoft Office PowerPoint</Application>
  <PresentationFormat>화면 슬라이드 쇼(4:3)</PresentationFormat>
  <Paragraphs>110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굴림</vt:lpstr>
      <vt:lpstr>Arial</vt:lpstr>
      <vt:lpstr>휴먼모음T</vt:lpstr>
      <vt:lpstr>HY헤드라인M</vt:lpstr>
      <vt:lpstr>맑은 고딕</vt:lpstr>
      <vt:lpstr>HY견고딕</vt:lpstr>
      <vt:lpstr>Wingdings</vt:lpstr>
      <vt:lpstr>필수</vt:lpstr>
      <vt:lpstr>사업명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사업명</dc:title>
  <dc:creator>Park</dc:creator>
  <cp:lastModifiedBy>Park</cp:lastModifiedBy>
  <cp:revision>11</cp:revision>
  <dcterms:created xsi:type="dcterms:W3CDTF">2017-05-11T02:35:54Z</dcterms:created>
  <dcterms:modified xsi:type="dcterms:W3CDTF">2017-05-15T07:13:04Z</dcterms:modified>
</cp:coreProperties>
</file>